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124" y="24"/>
      </p:cViewPr>
      <p:guideLst>
        <p:guide orient="horz" pos="368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7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10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19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2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89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27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44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98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7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72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7ACE3-29F1-4A16-863B-804F428F943C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12379-9E65-486E-9B92-FC4D773EF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29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gif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正方形/長方形 101"/>
          <p:cNvSpPr/>
          <p:nvPr/>
        </p:nvSpPr>
        <p:spPr>
          <a:xfrm>
            <a:off x="0" y="-325"/>
            <a:ext cx="6858000" cy="3518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2231" y="58466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コンビニ・クレジットカードでの入学検定料支払方法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36869" y="370901"/>
            <a:ext cx="6931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コンビニ（セブン</a:t>
            </a:r>
            <a:r>
              <a:rPr lang="en-US" altLang="ja-JP" sz="800" dirty="0"/>
              <a:t>-</a:t>
            </a:r>
            <a:r>
              <a:rPr lang="ja-JP" altLang="en-US" sz="800" dirty="0"/>
              <a:t>イレブン・ローソン・ミニストップ・ファミリーマート・セイコーマート・デイリーヤマザキ）、クレジットカード、金融機関</a:t>
            </a:r>
            <a:r>
              <a:rPr lang="en-US" altLang="ja-JP" sz="800" dirty="0"/>
              <a:t>ATM</a:t>
            </a:r>
            <a:r>
              <a:rPr lang="ja-JP" altLang="en-US" sz="800" dirty="0" err="1"/>
              <a:t>、</a:t>
            </a:r>
            <a:r>
              <a:rPr lang="ja-JP" altLang="en-US" sz="800" dirty="0"/>
              <a:t>ネットバンキングを利用して</a:t>
            </a:r>
            <a:r>
              <a:rPr lang="en-US" altLang="ja-JP" sz="800" dirty="0"/>
              <a:t>24</a:t>
            </a:r>
            <a:r>
              <a:rPr lang="ja-JP" altLang="en-US" sz="800" dirty="0"/>
              <a:t>時間いつでも支払が可能です。</a:t>
            </a:r>
            <a:endParaRPr lang="en-US" altLang="ja-JP" sz="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0477" y="718821"/>
            <a:ext cx="143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Web</a:t>
            </a:r>
            <a:r>
              <a:rPr kumimoji="1" lang="ja-JP" altLang="en-US" sz="1200" dirty="0"/>
              <a:t>から申し込み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8153" y="726220"/>
            <a:ext cx="242324" cy="242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kumimoji="1" lang="ja-JP" altLang="en-US" sz="1200" dirty="0"/>
              <a:t>１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0477" y="976239"/>
            <a:ext cx="60660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以下の</a:t>
            </a:r>
            <a:r>
              <a:rPr kumimoji="1" lang="en-US" altLang="ja-JP" sz="900" dirty="0"/>
              <a:t>URL</a:t>
            </a:r>
            <a:r>
              <a:rPr kumimoji="1" lang="ja-JP" altLang="en-US" sz="900" dirty="0"/>
              <a:t>にアクセスし、一覧から本学を選択後、画面の指示に従って申込みに必要な事項を入力してください。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90550" y="1208164"/>
            <a:ext cx="2941235" cy="300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en-US" sz="1100" dirty="0"/>
              <a:t>https://www3.univ-jp.com/kyoto-u/</a:t>
            </a:r>
            <a:endParaRPr kumimoji="1" lang="ja-JP" altLang="en-US" sz="11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0851" y="1571414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申込内容の確認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08527" y="1578557"/>
            <a:ext cx="242324" cy="242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kumimoji="1" lang="ja-JP" altLang="en-US" sz="1200" dirty="0"/>
              <a:t>２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0851" y="1823378"/>
            <a:ext cx="602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/>
              <a:t>受付番号</a:t>
            </a:r>
            <a:r>
              <a:rPr kumimoji="1" lang="ja-JP" altLang="en-US" sz="900" dirty="0"/>
              <a:t>（受験番号ではありません）と</a:t>
            </a:r>
            <a:r>
              <a:rPr kumimoji="1" lang="ja-JP" altLang="en-US" sz="900" b="1" dirty="0"/>
              <a:t>お支払に必要な番号</a:t>
            </a:r>
            <a:r>
              <a:rPr kumimoji="1" lang="ja-JP" altLang="en-US" sz="900" dirty="0"/>
              <a:t>が表示されるのでメモするか画面を印刷してください。なお</a:t>
            </a:r>
            <a:r>
              <a:rPr lang="ja-JP" altLang="en-US" sz="900" dirty="0"/>
              <a:t>、個人情報入力画面で入力したメールアドレスとパスワードは収納証明書を表示するときに利用します。</a:t>
            </a:r>
            <a:endParaRPr kumimoji="1" lang="ja-JP" altLang="en-US" sz="9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08153" y="2196163"/>
            <a:ext cx="242324" cy="242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kumimoji="1" lang="ja-JP" altLang="en-US" sz="1200" dirty="0"/>
              <a:t>３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0477" y="218909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お支払い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50851" y="2445558"/>
            <a:ext cx="35085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お支払いは、以下のいずれかの方法で行ってください。</a:t>
            </a:r>
            <a:endParaRPr kumimoji="1" lang="ja-JP" altLang="en-US" sz="900" dirty="0"/>
          </a:p>
        </p:txBody>
      </p:sp>
      <p:sp>
        <p:nvSpPr>
          <p:cNvPr id="95" name="正方形/長方形 94"/>
          <p:cNvSpPr/>
          <p:nvPr/>
        </p:nvSpPr>
        <p:spPr>
          <a:xfrm>
            <a:off x="208153" y="8643679"/>
            <a:ext cx="242324" cy="242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kumimoji="1" lang="ja-JP" altLang="en-US" sz="1200" dirty="0"/>
              <a:t>４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50477" y="8636608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出願書類への収納証明書貼付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450477" y="8901911"/>
            <a:ext cx="62815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/>
              <a:t>お支払いおよび申込内容のご確認画面から収納証明書を印刷して、必要な部分を切り取り志願票の所定の位置に貼付してください。必要書類と同様に郵送してください。</a:t>
            </a:r>
          </a:p>
        </p:txBody>
      </p:sp>
      <p:pic>
        <p:nvPicPr>
          <p:cNvPr id="98" name="図 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93" y="9231083"/>
            <a:ext cx="529325" cy="51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図 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580" y="9272756"/>
            <a:ext cx="927259" cy="42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正方形/長方形 99"/>
          <p:cNvSpPr/>
          <p:nvPr/>
        </p:nvSpPr>
        <p:spPr>
          <a:xfrm>
            <a:off x="1659109" y="9357887"/>
            <a:ext cx="15696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/>
              <a:t>①必要な部分を切り取り、</a:t>
            </a:r>
          </a:p>
        </p:txBody>
      </p:sp>
      <p:sp>
        <p:nvSpPr>
          <p:cNvPr id="101" name="正方形/長方形 100"/>
          <p:cNvSpPr/>
          <p:nvPr/>
        </p:nvSpPr>
        <p:spPr>
          <a:xfrm>
            <a:off x="4558995" y="9364921"/>
            <a:ext cx="221381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/>
              <a:t>②出願書類の所定の場所へ貼付する。</a:t>
            </a:r>
          </a:p>
        </p:txBody>
      </p:sp>
      <p:sp>
        <p:nvSpPr>
          <p:cNvPr id="105" name="角丸四角形 104"/>
          <p:cNvSpPr/>
          <p:nvPr/>
        </p:nvSpPr>
        <p:spPr>
          <a:xfrm>
            <a:off x="117813" y="2821035"/>
            <a:ext cx="1044000" cy="103528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セブンイレブン</a:t>
            </a: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6" name="図 10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03" y="3210939"/>
            <a:ext cx="482962" cy="48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角丸四角形 106"/>
          <p:cNvSpPr/>
          <p:nvPr/>
        </p:nvSpPr>
        <p:spPr>
          <a:xfrm>
            <a:off x="119485" y="3933019"/>
            <a:ext cx="1044000" cy="23852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eaLnBrk="1" fontAlgn="auto" hangingPunct="1"/>
            <a:r>
              <a:rPr kumimoji="1" lang="ja-JP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レジにて「インターネット支払い」と店員に伝え、プリントアウトした</a:t>
            </a:r>
            <a:r>
              <a:rPr kumimoji="1" lang="en-US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払込票</a:t>
            </a:r>
            <a:r>
              <a:rPr kumimoji="1" lang="en-US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を渡すか、</a:t>
            </a:r>
            <a:r>
              <a:rPr kumimoji="1" lang="en-US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払込票番号</a:t>
            </a:r>
            <a:r>
              <a:rPr kumimoji="1" lang="en-US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を伝えお支払ください。</a:t>
            </a:r>
            <a:endParaRPr lang="ja-JP" altLang="ja-JP" sz="600" b="0" dirty="0">
              <a:solidFill>
                <a:sysClr val="windowText" lastClr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rtl="0" eaLnBrk="1" fontAlgn="auto" hangingPunct="1"/>
            <a:r>
              <a:rPr kumimoji="1" lang="en-US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プリントしなかった場合は、番号を伝える</a:t>
            </a:r>
            <a:endParaRPr lang="ja-JP" altLang="ja-JP" sz="600" b="0" dirty="0">
              <a:solidFill>
                <a:sysClr val="windowText" lastClr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rtl="0" eaLnBrk="1" fontAlgn="auto" hangingPunct="1"/>
            <a:r>
              <a:rPr kumimoji="1" lang="ja-JP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のみで</a:t>
            </a:r>
            <a:r>
              <a:rPr kumimoji="1" lang="en-US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OK</a:t>
            </a:r>
            <a:r>
              <a:rPr kumimoji="1" lang="ja-JP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kumimoji="1" lang="en-US" altLang="ja-JP" sz="600" b="0" kern="1200" dirty="0">
              <a:solidFill>
                <a:sysClr val="windowText" lastClr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rtl="0" eaLnBrk="1" fontAlgn="auto" hangingPunct="1"/>
            <a:endParaRPr lang="ja-JP" altLang="ja-JP" sz="600" b="0" dirty="0">
              <a:solidFill>
                <a:sysClr val="windowText" lastClr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rtl="0" eaLnBrk="1" fontAlgn="auto" hangingPunct="1"/>
            <a:r>
              <a:rPr kumimoji="1" lang="ja-JP" altLang="ja-JP" sz="600" b="0" kern="12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マルチコピー機は使用しません</a:t>
            </a:r>
            <a:endParaRPr lang="en-US" altLang="ja-JP" sz="600" b="0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4573689" y="2818726"/>
            <a:ext cx="1044000" cy="103752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144000" rIns="0" bIns="72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デイリーヤマザキ</a:t>
            </a: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1231782" y="2819947"/>
            <a:ext cx="1044000" cy="103515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44000" rIns="36000" bIns="72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ローソン</a:t>
            </a: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ミニストップ</a:t>
            </a: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en-US" altLang="ja-JP" sz="800" b="1" dirty="0" err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Loppi</a:t>
            </a:r>
            <a:r>
              <a:rPr lang="en-US" altLang="ja-JP" sz="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12" name="Picture 36" descr="D:\Users\00983617\Desktop\work\素材\ロゴ_1\コンビニ\lawson_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03" y="3362287"/>
            <a:ext cx="362009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図 112" descr="081105_パンフレット用_パース_3(POPなし)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790" y="3333308"/>
            <a:ext cx="228953" cy="44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37" descr="D:\Users\00983617\Desktop\work\素材\ロゴ_1\コンビニ\m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42" y="3519473"/>
            <a:ext cx="326047" cy="21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" name="角丸四角形 114"/>
          <p:cNvSpPr/>
          <p:nvPr/>
        </p:nvSpPr>
        <p:spPr>
          <a:xfrm>
            <a:off x="2345751" y="2819881"/>
            <a:ext cx="1044000" cy="10375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144000" rIns="0" bIns="72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ファミリーマート</a:t>
            </a: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en-US" altLang="ja-JP" sz="800" b="1" dirty="0" err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Fami</a:t>
            </a:r>
            <a:r>
              <a:rPr lang="ja-JP" altLang="en-US" sz="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ポート</a:t>
            </a:r>
            <a:r>
              <a:rPr lang="en-US" altLang="ja-JP" sz="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3459720" y="2817571"/>
            <a:ext cx="1044000" cy="103752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44000" rIns="36000" bIns="72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セイコーマート</a:t>
            </a:r>
            <a:endParaRPr lang="en-US" altLang="ja-JP" sz="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729" y="3406132"/>
            <a:ext cx="516896" cy="11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" name="角丸四角形 122"/>
          <p:cNvSpPr/>
          <p:nvPr/>
        </p:nvSpPr>
        <p:spPr>
          <a:xfrm>
            <a:off x="1231414" y="5861168"/>
            <a:ext cx="2156277" cy="45884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出願情報が正しければ「確認」「印刷」ボタンを押す</a:t>
            </a:r>
            <a:endParaRPr lang="en-US" altLang="ja-JP" sz="600" b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端末より申込券が出るので</a:t>
            </a:r>
            <a:r>
              <a:rPr lang="en-US" altLang="ja-JP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分以内にレジにて</a:t>
            </a:r>
            <a:endParaRPr lang="en-US" altLang="ja-JP" sz="600" b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入学検定料を現金にて支払う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98F2874-163B-4327-893C-7AFC837CFFB8}"/>
              </a:ext>
            </a:extLst>
          </p:cNvPr>
          <p:cNvGrpSpPr/>
          <p:nvPr/>
        </p:nvGrpSpPr>
        <p:grpSpPr>
          <a:xfrm>
            <a:off x="3455620" y="3922035"/>
            <a:ext cx="2156869" cy="2396252"/>
            <a:chOff x="3455620" y="3922035"/>
            <a:chExt cx="2156869" cy="2396252"/>
          </a:xfrm>
        </p:grpSpPr>
        <p:sp>
          <p:nvSpPr>
            <p:cNvPr id="110" name="角丸四角形 109"/>
            <p:cNvSpPr/>
            <p:nvPr/>
          </p:nvSpPr>
          <p:spPr>
            <a:xfrm>
              <a:off x="3455621" y="4872066"/>
              <a:ext cx="2156868" cy="94202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「オンライン決済番号」を入力</a:t>
              </a:r>
            </a:p>
          </p:txBody>
        </p:sp>
        <p:sp>
          <p:nvSpPr>
            <p:cNvPr id="124" name="角丸四角形 123"/>
            <p:cNvSpPr/>
            <p:nvPr/>
          </p:nvSpPr>
          <p:spPr>
            <a:xfrm>
              <a:off x="4568488" y="3922035"/>
              <a:ext cx="1044000" cy="952529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レジで店員に</a:t>
              </a:r>
              <a:endParaRPr lang="en-US" altLang="ja-JP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「オンライン決済」</a:t>
              </a:r>
              <a:endParaRPr lang="en-US" altLang="ja-JP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と伝える</a:t>
              </a:r>
            </a:p>
          </p:txBody>
        </p:sp>
        <p:sp>
          <p:nvSpPr>
            <p:cNvPr id="125" name="角丸四角形 124"/>
            <p:cNvSpPr/>
            <p:nvPr/>
          </p:nvSpPr>
          <p:spPr>
            <a:xfrm>
              <a:off x="3455620" y="5861169"/>
              <a:ext cx="2156868" cy="45711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レジにて入学検定料を現金にて支払う</a:t>
              </a: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A27D9D8-FCF3-424F-AF1A-49BFB965B081}"/>
              </a:ext>
            </a:extLst>
          </p:cNvPr>
          <p:cNvGrpSpPr/>
          <p:nvPr/>
        </p:nvGrpSpPr>
        <p:grpSpPr>
          <a:xfrm>
            <a:off x="1231414" y="3933019"/>
            <a:ext cx="1044348" cy="1889244"/>
            <a:chOff x="1108794" y="3933019"/>
            <a:chExt cx="1044348" cy="1889244"/>
          </a:xfrm>
        </p:grpSpPr>
        <p:sp>
          <p:nvSpPr>
            <p:cNvPr id="126" name="角丸四角形 125"/>
            <p:cNvSpPr/>
            <p:nvPr/>
          </p:nvSpPr>
          <p:spPr>
            <a:xfrm>
              <a:off x="1109142" y="3933019"/>
              <a:ext cx="1044000" cy="28272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各種サービス</a:t>
              </a:r>
              <a:endParaRPr lang="en-US" altLang="ja-JP" sz="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メニュー</a:t>
              </a:r>
              <a:endParaRPr lang="en-US" altLang="ja-JP" sz="600" b="0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27" name="角丸四角形 126"/>
            <p:cNvSpPr/>
            <p:nvPr/>
          </p:nvSpPr>
          <p:spPr>
            <a:xfrm>
              <a:off x="1109142" y="4991452"/>
              <a:ext cx="1044000" cy="298589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マルチペイメント</a:t>
              </a:r>
              <a:endParaRPr lang="en-US" altLang="ja-JP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サービス</a:t>
              </a:r>
            </a:p>
          </p:txBody>
        </p:sp>
        <p:sp>
          <p:nvSpPr>
            <p:cNvPr id="128" name="角丸四角形 127"/>
            <p:cNvSpPr/>
            <p:nvPr/>
          </p:nvSpPr>
          <p:spPr>
            <a:xfrm>
              <a:off x="1109142" y="5290041"/>
              <a:ext cx="1044000" cy="27297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「お客様番号」を入力</a:t>
              </a:r>
              <a:endParaRPr lang="en-US" altLang="ja-JP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29" name="角丸四角形 128"/>
            <p:cNvSpPr/>
            <p:nvPr/>
          </p:nvSpPr>
          <p:spPr>
            <a:xfrm>
              <a:off x="1109142" y="4215748"/>
              <a:ext cx="1044000" cy="50272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各種代金・インターネット受付・スマートピットのお支払い</a:t>
              </a:r>
              <a:endParaRPr lang="en-US" altLang="ja-JP" sz="600" b="0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30" name="角丸四角形 129"/>
            <p:cNvSpPr/>
            <p:nvPr/>
          </p:nvSpPr>
          <p:spPr>
            <a:xfrm>
              <a:off x="1109142" y="4718900"/>
              <a:ext cx="1044000" cy="272552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各種代金お支払い</a:t>
              </a:r>
              <a:endParaRPr lang="en-US" altLang="ja-JP" sz="600" b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31" name="角丸四角形 130"/>
            <p:cNvSpPr/>
            <p:nvPr/>
          </p:nvSpPr>
          <p:spPr>
            <a:xfrm>
              <a:off x="1108794" y="5562593"/>
              <a:ext cx="1044000" cy="25967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「確認番号」を入力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E293298-2CF5-4BDE-BA51-5411D8A702B0}"/>
              </a:ext>
            </a:extLst>
          </p:cNvPr>
          <p:cNvGrpSpPr/>
          <p:nvPr/>
        </p:nvGrpSpPr>
        <p:grpSpPr>
          <a:xfrm>
            <a:off x="2343691" y="3933019"/>
            <a:ext cx="1044000" cy="1894556"/>
            <a:chOff x="2332122" y="3933019"/>
            <a:chExt cx="1044000" cy="1894556"/>
          </a:xfrm>
        </p:grpSpPr>
        <p:sp>
          <p:nvSpPr>
            <p:cNvPr id="132" name="角丸四角形 131"/>
            <p:cNvSpPr/>
            <p:nvPr/>
          </p:nvSpPr>
          <p:spPr>
            <a:xfrm>
              <a:off x="2332122" y="3933019"/>
              <a:ext cx="1044000" cy="78128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代金支払い</a:t>
              </a:r>
              <a:endParaRPr lang="en-US" altLang="ja-JP" sz="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itchFamily="50" charset="-128"/>
                </a:rPr>
                <a:t>（コンビニでお支払い）</a:t>
              </a:r>
              <a:endParaRPr lang="en-US" altLang="ja-JP" sz="400" b="0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34" name="角丸四角形 133"/>
            <p:cNvSpPr/>
            <p:nvPr/>
          </p:nvSpPr>
          <p:spPr>
            <a:xfrm>
              <a:off x="2332122" y="4718473"/>
              <a:ext cx="1044000" cy="27297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番号入力画面に進む</a:t>
              </a:r>
              <a:endParaRPr lang="en-US" altLang="ja-JP" sz="200" b="0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35" name="角丸四角形 134"/>
            <p:cNvSpPr/>
            <p:nvPr/>
          </p:nvSpPr>
          <p:spPr>
            <a:xfrm>
              <a:off x="2332122" y="4991452"/>
              <a:ext cx="1044000" cy="292723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「お客様番号」を入力</a:t>
              </a:r>
              <a:endParaRPr lang="en-US" altLang="ja-JP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36" name="角丸四角形 135"/>
            <p:cNvSpPr/>
            <p:nvPr/>
          </p:nvSpPr>
          <p:spPr>
            <a:xfrm>
              <a:off x="2332122" y="5284175"/>
              <a:ext cx="1044000" cy="28571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「確認番号」を入力</a:t>
              </a:r>
            </a:p>
          </p:txBody>
        </p:sp>
        <p:sp>
          <p:nvSpPr>
            <p:cNvPr id="137" name="角丸四角形 136"/>
            <p:cNvSpPr/>
            <p:nvPr/>
          </p:nvSpPr>
          <p:spPr>
            <a:xfrm>
              <a:off x="2332122" y="5557153"/>
              <a:ext cx="1044000" cy="270422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72000" rIns="36000" bIns="36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同意して利用する</a:t>
              </a:r>
              <a:endParaRPr lang="ja-JP" altLang="en-US" sz="400" b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pic>
        <p:nvPicPr>
          <p:cNvPr id="147" name="図 1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06" y="3305561"/>
            <a:ext cx="332270" cy="443969"/>
          </a:xfrm>
          <a:prstGeom prst="rect">
            <a:avLst/>
          </a:prstGeom>
        </p:spPr>
      </p:pic>
      <p:sp>
        <p:nvSpPr>
          <p:cNvPr id="148" name="角丸四角形 147"/>
          <p:cNvSpPr/>
          <p:nvPr/>
        </p:nvSpPr>
        <p:spPr>
          <a:xfrm>
            <a:off x="5694045" y="2817571"/>
            <a:ext cx="1044000" cy="103752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44000" rIns="36000" bIns="72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1" name="図 48" descr="Master.png"/>
          <p:cNvSpPr>
            <a:spLocks noChangeAspect="1"/>
          </p:cNvSpPr>
          <p:nvPr/>
        </p:nvSpPr>
        <p:spPr bwMode="auto">
          <a:xfrm>
            <a:off x="6003739" y="3243005"/>
            <a:ext cx="339599" cy="23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/>
          </a:p>
        </p:txBody>
      </p:sp>
      <p:pic>
        <p:nvPicPr>
          <p:cNvPr id="172" name="図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936" y="2953941"/>
            <a:ext cx="339598" cy="219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" name="図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471" y="3210400"/>
            <a:ext cx="279819" cy="278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" name="図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460" y="3243771"/>
            <a:ext cx="265073" cy="20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" name="図 17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739" y="3521554"/>
            <a:ext cx="344642" cy="236940"/>
          </a:xfrm>
          <a:prstGeom prst="rect">
            <a:avLst/>
          </a:prstGeom>
        </p:spPr>
      </p:pic>
      <p:sp>
        <p:nvSpPr>
          <p:cNvPr id="150" name="角丸四角形 149"/>
          <p:cNvSpPr/>
          <p:nvPr/>
        </p:nvSpPr>
        <p:spPr>
          <a:xfrm>
            <a:off x="5694443" y="3936501"/>
            <a:ext cx="1044000" cy="23852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本人確認のため、クレジットカードに記載されている情報を入力しますので、支払前にクレジットカードを準備してください。</a:t>
            </a:r>
            <a:endParaRPr lang="en-US" altLang="ja-JP" sz="600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600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支払い方法は一括払いのみです。</a:t>
            </a:r>
            <a:endParaRPr lang="en-US" altLang="ja-JP" sz="600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600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クレジットカードの利用限度額を確認した上で利用してください。</a:t>
            </a:r>
            <a:endParaRPr lang="en-US" altLang="ja-JP" sz="600" b="0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117814" y="2640544"/>
            <a:ext cx="5494674" cy="129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pPr algn="ctr"/>
            <a:r>
              <a:rPr kumimoji="1" lang="ja-JP" altLang="en-US" sz="900" b="1" dirty="0"/>
              <a:t>コンビニエンスストア</a:t>
            </a:r>
            <a:r>
              <a:rPr kumimoji="1" lang="ja-JP" altLang="en-US" sz="700" dirty="0"/>
              <a:t>（</a:t>
            </a:r>
            <a:r>
              <a:rPr kumimoji="1" lang="en-US" altLang="ja-JP" sz="700" dirty="0"/>
              <a:t>30</a:t>
            </a:r>
            <a:r>
              <a:rPr kumimoji="1" lang="ja-JP" altLang="en-US" sz="700" dirty="0"/>
              <a:t>万</a:t>
            </a:r>
            <a:r>
              <a:rPr lang="ja-JP" altLang="en-US" sz="700" dirty="0"/>
              <a:t>円未満のお支払い</a:t>
            </a:r>
            <a:r>
              <a:rPr kumimoji="1" lang="ja-JP" altLang="en-US" sz="700" dirty="0"/>
              <a:t>）</a:t>
            </a:r>
          </a:p>
        </p:txBody>
      </p:sp>
      <p:sp>
        <p:nvSpPr>
          <p:cNvPr id="152" name="正方形/長方形 151"/>
          <p:cNvSpPr/>
          <p:nvPr/>
        </p:nvSpPr>
        <p:spPr>
          <a:xfrm>
            <a:off x="5689715" y="2655201"/>
            <a:ext cx="1044000" cy="1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" b="1" dirty="0"/>
              <a:t>クレジットカード</a:t>
            </a:r>
          </a:p>
        </p:txBody>
      </p:sp>
      <p:sp>
        <p:nvSpPr>
          <p:cNvPr id="153" name="角丸四角形 152"/>
          <p:cNvSpPr/>
          <p:nvPr/>
        </p:nvSpPr>
        <p:spPr>
          <a:xfrm>
            <a:off x="117815" y="7657413"/>
            <a:ext cx="3233549" cy="28754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「税金・料金払込み」又は「</a:t>
            </a:r>
            <a:r>
              <a:rPr lang="en-US" altLang="ja-JP" sz="600" b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Pay-easy</a:t>
            </a:r>
            <a:r>
              <a:rPr lang="ja-JP" altLang="en-US" sz="600" b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」を選択</a:t>
            </a:r>
          </a:p>
        </p:txBody>
      </p:sp>
      <p:sp>
        <p:nvSpPr>
          <p:cNvPr id="154" name="角丸四角形 153"/>
          <p:cNvSpPr/>
          <p:nvPr/>
        </p:nvSpPr>
        <p:spPr>
          <a:xfrm>
            <a:off x="117815" y="7939763"/>
            <a:ext cx="3233549" cy="28590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「収納機関番号」「お客様番号」「確認番号」を入力</a:t>
            </a:r>
          </a:p>
        </p:txBody>
      </p:sp>
      <p:sp>
        <p:nvSpPr>
          <p:cNvPr id="155" name="角丸四角形 154"/>
          <p:cNvSpPr/>
          <p:nvPr/>
        </p:nvSpPr>
        <p:spPr>
          <a:xfrm>
            <a:off x="117815" y="8222113"/>
            <a:ext cx="3233549" cy="30504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現金またはキャッシュカードを選択して、入学検定料を支払う</a:t>
            </a:r>
          </a:p>
        </p:txBody>
      </p:sp>
      <p:sp>
        <p:nvSpPr>
          <p:cNvPr id="156" name="角丸四角形 155"/>
          <p:cNvSpPr/>
          <p:nvPr/>
        </p:nvSpPr>
        <p:spPr>
          <a:xfrm>
            <a:off x="3501873" y="7657503"/>
            <a:ext cx="3233549" cy="28070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お支払いおよび申込内容のご確認画面を開く</a:t>
            </a:r>
          </a:p>
        </p:txBody>
      </p:sp>
      <p:sp>
        <p:nvSpPr>
          <p:cNvPr id="157" name="角丸四角形 156"/>
          <p:cNvSpPr/>
          <p:nvPr/>
        </p:nvSpPr>
        <p:spPr>
          <a:xfrm>
            <a:off x="3501872" y="7938206"/>
            <a:ext cx="3233549" cy="2807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600" b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</a:t>
            </a:r>
            <a:r>
              <a:rPr lang="ja-JP" altLang="en-US" sz="600" b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ネットバンキングでの支払に進む</a:t>
            </a:r>
            <a:r>
              <a:rPr lang="en-US" altLang="ja-JP" sz="600" b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]</a:t>
            </a:r>
            <a:r>
              <a:rPr lang="ja-JP" altLang="en-US" sz="600" b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ボタンを押す</a:t>
            </a:r>
          </a:p>
        </p:txBody>
      </p:sp>
      <p:sp>
        <p:nvSpPr>
          <p:cNvPr id="158" name="角丸四角形 157"/>
          <p:cNvSpPr/>
          <p:nvPr/>
        </p:nvSpPr>
        <p:spPr>
          <a:xfrm>
            <a:off x="3501872" y="8218910"/>
            <a:ext cx="3233549" cy="30149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ネットバンキングの契約をしている金融機関を選択し、ログインする</a:t>
            </a:r>
          </a:p>
        </p:txBody>
      </p:sp>
      <p:sp>
        <p:nvSpPr>
          <p:cNvPr id="159" name="正方形/長方形 158"/>
          <p:cNvSpPr/>
          <p:nvPr/>
        </p:nvSpPr>
        <p:spPr>
          <a:xfrm>
            <a:off x="117814" y="6377974"/>
            <a:ext cx="3233551" cy="136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pPr algn="ctr"/>
            <a:r>
              <a:rPr kumimoji="1" lang="ja-JP" altLang="en-US" sz="900" b="1" dirty="0"/>
              <a:t>金融機関</a:t>
            </a:r>
            <a:r>
              <a:rPr kumimoji="1" lang="en-US" altLang="ja-JP" sz="900" b="1" dirty="0" err="1"/>
              <a:t>ATM【Pay-easy</a:t>
            </a:r>
            <a:r>
              <a:rPr kumimoji="1" lang="en-US" altLang="ja-JP" sz="900" b="1" dirty="0"/>
              <a:t>】</a:t>
            </a:r>
            <a:endParaRPr kumimoji="1" lang="ja-JP" altLang="en-US" sz="900" b="1" dirty="0"/>
          </a:p>
        </p:txBody>
      </p:sp>
      <p:sp>
        <p:nvSpPr>
          <p:cNvPr id="160" name="正方形/長方形 159"/>
          <p:cNvSpPr/>
          <p:nvPr/>
        </p:nvSpPr>
        <p:spPr>
          <a:xfrm>
            <a:off x="3501870" y="6382251"/>
            <a:ext cx="3233551" cy="136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pPr algn="ctr"/>
            <a:r>
              <a:rPr lang="ja-JP" altLang="en-US" sz="900" b="1" dirty="0"/>
              <a:t>ネットバンキング</a:t>
            </a:r>
            <a:endParaRPr kumimoji="1" lang="ja-JP" altLang="en-US" sz="900" b="1" dirty="0"/>
          </a:p>
        </p:txBody>
      </p:sp>
      <p:sp>
        <p:nvSpPr>
          <p:cNvPr id="161" name="角丸四角形 160"/>
          <p:cNvSpPr/>
          <p:nvPr/>
        </p:nvSpPr>
        <p:spPr>
          <a:xfrm>
            <a:off x="117814" y="6546686"/>
            <a:ext cx="3233549" cy="105017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00" b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2" name="角丸四角形 161"/>
          <p:cNvSpPr/>
          <p:nvPr/>
        </p:nvSpPr>
        <p:spPr>
          <a:xfrm>
            <a:off x="3501872" y="6546776"/>
            <a:ext cx="3233549" cy="10500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00" b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63" name="図 162" descr="pay-easy.bmp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6" y="6891829"/>
            <a:ext cx="534354" cy="39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図 163" descr="atm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25" y="6871430"/>
            <a:ext cx="244553" cy="41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" name="正方形/長方形 168"/>
          <p:cNvSpPr/>
          <p:nvPr/>
        </p:nvSpPr>
        <p:spPr>
          <a:xfrm>
            <a:off x="129131" y="6628760"/>
            <a:ext cx="3181309" cy="85663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600" dirty="0"/>
              <a:t>以下の金融機関でPay-easyマークの付いているATMでお支払いができます。</a:t>
            </a:r>
          </a:p>
          <a:p>
            <a:r>
              <a:rPr lang="ja-JP" altLang="en-US" sz="600" dirty="0"/>
              <a:t>1回のお申込みにつき、現金では10万円未満、キャッシュカードでは</a:t>
            </a:r>
          </a:p>
          <a:p>
            <a:r>
              <a:rPr lang="ja-JP" altLang="en-US" sz="600" dirty="0"/>
              <a:t>100万円未満のお支払いが可能です。</a:t>
            </a:r>
          </a:p>
          <a:p>
            <a:r>
              <a:rPr lang="ja-JP" altLang="en-US" sz="600" dirty="0"/>
              <a:t>（利用可能な金融機関の一例）</a:t>
            </a:r>
          </a:p>
          <a:p>
            <a:r>
              <a:rPr lang="ja-JP" altLang="en-US" sz="600" dirty="0"/>
              <a:t>・ゆう</a:t>
            </a:r>
            <a:r>
              <a:rPr lang="ja-JP" altLang="en-US" sz="600" dirty="0" err="1"/>
              <a:t>ちょ</a:t>
            </a:r>
            <a:r>
              <a:rPr lang="ja-JP" altLang="en-US" sz="600" dirty="0"/>
              <a:t>銀行</a:t>
            </a:r>
          </a:p>
          <a:p>
            <a:r>
              <a:rPr lang="ja-JP" altLang="en-US" sz="600" dirty="0"/>
              <a:t>・みずほ銀行</a:t>
            </a:r>
          </a:p>
          <a:p>
            <a:r>
              <a:rPr lang="ja-JP" altLang="en-US" sz="600" dirty="0"/>
              <a:t>・りそな銀行/埼玉りそな銀行</a:t>
            </a:r>
          </a:p>
          <a:p>
            <a:r>
              <a:rPr lang="ja-JP" altLang="en-US" sz="600" dirty="0"/>
              <a:t>■支払い可能金融機関は下記ページの「ATM利用可能一覧」を確認してください。</a:t>
            </a:r>
          </a:p>
          <a:p>
            <a:r>
              <a:rPr lang="ja-JP" altLang="en-US" sz="600" dirty="0"/>
              <a:t>　http://www.well-net.jp/multi/financial_list/index.html</a:t>
            </a:r>
          </a:p>
        </p:txBody>
      </p:sp>
      <p:sp>
        <p:nvSpPr>
          <p:cNvPr id="170" name="正方形/長方形 169"/>
          <p:cNvSpPr/>
          <p:nvPr/>
        </p:nvSpPr>
        <p:spPr>
          <a:xfrm>
            <a:off x="3531785" y="6628737"/>
            <a:ext cx="3181309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600" dirty="0"/>
              <a:t>都市銀行、地方銀行、信用金庫、信用組合、労働金庫、農協、漁協などのネットバンキングを利用することができます。事前に金融機関にて申し込みが必要です。</a:t>
            </a:r>
          </a:p>
          <a:p>
            <a:r>
              <a:rPr lang="ja-JP" altLang="en-US" sz="600" dirty="0"/>
              <a:t>また、楽天銀行、</a:t>
            </a:r>
            <a:r>
              <a:rPr lang="en-US" altLang="ja-JP" sz="600" dirty="0" err="1"/>
              <a:t>PayPay</a:t>
            </a:r>
            <a:r>
              <a:rPr lang="ja-JP" altLang="en-US" sz="600" dirty="0"/>
              <a:t>銀行、</a:t>
            </a:r>
            <a:r>
              <a:rPr lang="en-US" altLang="ja-JP" sz="600" dirty="0"/>
              <a:t>au</a:t>
            </a:r>
            <a:r>
              <a:rPr lang="ja-JP" altLang="en-US" sz="600" dirty="0"/>
              <a:t>じぶん銀行、住信ＳＢＩネット銀行でも支払うことができます。事前に金融機関にて口座の開設が必要です。</a:t>
            </a:r>
          </a:p>
        </p:txBody>
      </p:sp>
      <p:sp>
        <p:nvSpPr>
          <p:cNvPr id="180" name="正方形/長方形 179"/>
          <p:cNvSpPr/>
          <p:nvPr/>
        </p:nvSpPr>
        <p:spPr>
          <a:xfrm>
            <a:off x="4151671" y="9710129"/>
            <a:ext cx="2640738" cy="13216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pPr algn="ctr"/>
            <a:r>
              <a:rPr kumimoji="1" lang="ja-JP" altLang="en-US" sz="600" dirty="0">
                <a:solidFill>
                  <a:schemeClr val="tx1"/>
                </a:solidFill>
              </a:rPr>
              <a:t>事務手数料が別途かかります。詳しくは</a:t>
            </a:r>
            <a:r>
              <a:rPr kumimoji="1" lang="en-US" altLang="ja-JP" sz="600" dirty="0">
                <a:solidFill>
                  <a:schemeClr val="tx1"/>
                </a:solidFill>
              </a:rPr>
              <a:t>Web</a:t>
            </a:r>
            <a:r>
              <a:rPr kumimoji="1" lang="ja-JP" altLang="en-US" sz="600" dirty="0">
                <a:solidFill>
                  <a:schemeClr val="tx1"/>
                </a:solidFill>
              </a:rPr>
              <a:t>サイトをご確認ください。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395116" y="8523872"/>
            <a:ext cx="446002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600" dirty="0"/>
              <a:t>お支払い可能なコンビニエンスストア・金融機関は変更する場合があります。詳しくは</a:t>
            </a:r>
            <a:r>
              <a:rPr lang="en-US" altLang="ja-JP" sz="600" dirty="0"/>
              <a:t>Web</a:t>
            </a:r>
            <a:r>
              <a:rPr lang="ja-JP" altLang="en-US" sz="600" dirty="0"/>
              <a:t>サイトをご確認ください。</a:t>
            </a:r>
          </a:p>
        </p:txBody>
      </p:sp>
      <p:pic>
        <p:nvPicPr>
          <p:cNvPr id="187" name="図 186">
            <a:extLst>
              <a:ext uri="{FF2B5EF4-FFF2-40B4-BE49-F238E27FC236}">
                <a16:creationId xmlns:a16="http://schemas.microsoft.com/office/drawing/2014/main" id="{00000000-0008-0000-0000-000045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570" y="3291840"/>
            <a:ext cx="647634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図 187">
            <a:extLst>
              <a:ext uri="{FF2B5EF4-FFF2-40B4-BE49-F238E27FC236}">
                <a16:creationId xmlns:a16="http://schemas.microsoft.com/office/drawing/2014/main" id="{00000000-0008-0000-0000-000046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541" y="3422592"/>
            <a:ext cx="580790" cy="15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図 188">
            <a:extLst>
              <a:ext uri="{FF2B5EF4-FFF2-40B4-BE49-F238E27FC236}">
                <a16:creationId xmlns:a16="http://schemas.microsoft.com/office/drawing/2014/main" id="{00000000-0008-0000-0000-00004100000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608" y="2940907"/>
            <a:ext cx="339543" cy="240598"/>
          </a:xfrm>
          <a:prstGeom prst="rect">
            <a:avLst/>
          </a:prstGeom>
        </p:spPr>
      </p:pic>
      <p:sp>
        <p:nvSpPr>
          <p:cNvPr id="92" name="角丸四角形 123">
            <a:extLst>
              <a:ext uri="{FF2B5EF4-FFF2-40B4-BE49-F238E27FC236}">
                <a16:creationId xmlns:a16="http://schemas.microsoft.com/office/drawing/2014/main" id="{73B58FA0-37D6-44B0-AE45-277D2FAA06E2}"/>
              </a:ext>
            </a:extLst>
          </p:cNvPr>
          <p:cNvSpPr/>
          <p:nvPr/>
        </p:nvSpPr>
        <p:spPr>
          <a:xfrm>
            <a:off x="3459778" y="3922035"/>
            <a:ext cx="1044000" cy="95252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レジで店員に</a:t>
            </a:r>
            <a:endParaRPr lang="en-US" altLang="ja-JP" sz="600" b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>
              <a:defRPr/>
            </a:pPr>
            <a:r>
              <a:rPr lang="ja-JP" altLang="en-US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lang="ja-JP" altLang="en-US" sz="6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インターネット支払い</a:t>
            </a:r>
            <a:r>
              <a:rPr lang="ja-JP" altLang="en-US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</a:t>
            </a:r>
            <a:endParaRPr lang="en-US" altLang="ja-JP" sz="600" b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と伝える</a:t>
            </a:r>
          </a:p>
        </p:txBody>
      </p:sp>
      <p:pic>
        <p:nvPicPr>
          <p:cNvPr id="93" name="図 92">
            <a:extLst>
              <a:ext uri="{FF2B5EF4-FFF2-40B4-BE49-F238E27FC236}">
                <a16:creationId xmlns:a16="http://schemas.microsoft.com/office/drawing/2014/main" id="{A8B48C89-39AF-4C9F-92D0-E7AD592196F6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71"/>
          <a:stretch/>
        </p:blipFill>
        <p:spPr>
          <a:xfrm>
            <a:off x="4329634" y="7250916"/>
            <a:ext cx="694953" cy="21656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EF1DB9A-A435-4376-89F1-E99E08288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855" y="7107237"/>
            <a:ext cx="595789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1B430F5-E3E9-409D-81B9-3A2DF3EDAC40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891" y="7241212"/>
            <a:ext cx="741233" cy="151835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DBFE1C0F-BE60-46CF-A208-8B6BA2147645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612" y="7234860"/>
            <a:ext cx="669617" cy="1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5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758</Words>
  <Application>Microsoft Office PowerPoint</Application>
  <PresentationFormat>A4 210 x 297 mm</PresentationFormat>
  <Paragraphs>96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unyo462</dc:creator>
  <cp:lastModifiedBy>森谷　遥香</cp:lastModifiedBy>
  <cp:revision>43</cp:revision>
  <cp:lastPrinted>2019-05-07T06:57:46Z</cp:lastPrinted>
  <dcterms:created xsi:type="dcterms:W3CDTF">2016-05-27T07:11:37Z</dcterms:created>
  <dcterms:modified xsi:type="dcterms:W3CDTF">2021-04-09T05:42:27Z</dcterms:modified>
</cp:coreProperties>
</file>